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84" r:id="rId4"/>
    <p:sldId id="278" r:id="rId5"/>
    <p:sldId id="292" r:id="rId6"/>
    <p:sldId id="293" r:id="rId7"/>
    <p:sldId id="304" r:id="rId8"/>
    <p:sldId id="291" r:id="rId9"/>
    <p:sldId id="294" r:id="rId10"/>
    <p:sldId id="295" r:id="rId11"/>
    <p:sldId id="287" r:id="rId12"/>
    <p:sldId id="297" r:id="rId13"/>
    <p:sldId id="298" r:id="rId14"/>
    <p:sldId id="299" r:id="rId15"/>
    <p:sldId id="300" r:id="rId16"/>
    <p:sldId id="301" r:id="rId17"/>
    <p:sldId id="260" r:id="rId18"/>
    <p:sldId id="303" r:id="rId19"/>
    <p:sldId id="285" r:id="rId20"/>
    <p:sldId id="279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624"/>
    <a:srgbClr val="FFFFFF"/>
    <a:srgbClr val="CBCBCB"/>
    <a:srgbClr val="F2F2F2"/>
    <a:srgbClr val="8DBE23"/>
    <a:srgbClr val="A4B9D8"/>
    <a:srgbClr val="4C7E65"/>
    <a:srgbClr val="F5F5F5"/>
    <a:srgbClr val="F3F3F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3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451" y="91"/>
      </p:cViewPr>
      <p:guideLst>
        <p:guide orient="horz" pos="286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88BB933-29B5-4741-B0F3-E36CE311F882}" type="datetime1">
              <a:rPr lang="fr-FR" smtClean="0"/>
              <a:t>17/01/2022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F1A05-98CD-4ACA-96B8-0EB668DDC894}" type="datetime1">
              <a:rPr lang="fr-FR" smtClean="0"/>
              <a:pPr/>
              <a:t>17/01/2022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Modifier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65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444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935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174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7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37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060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89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00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52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11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5125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49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le style du titre </a:t>
            </a:r>
            <a:br>
              <a:rPr lang="fr-FR" dirty="0"/>
            </a:br>
            <a:r>
              <a:rPr lang="fr-FR" dirty="0"/>
              <a:t>du masque des diapositives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angle à coins arrondis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5" name="Rectangle à coins arrondis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6" name="Rectangle : Coins arrondis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7" name="Rectangle à coins arrondis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8" name="Rectangle à coins arrondis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Placez ici un texte mis en relief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 hasCustomPrompt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9" name="Espace réservé du numéro de diapositive 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fr-FR" dirty="0"/>
              <a:t>1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Titre de section 1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2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fr-FR" dirty="0"/>
              <a:t>Titre de section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cxnSp>
        <p:nvCxnSpPr>
          <p:cNvPr id="15" name="Connecteur droit avec flèche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Année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MM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Titre de l’élément</a:t>
            </a:r>
          </a:p>
        </p:txBody>
      </p:sp>
      <p:sp>
        <p:nvSpPr>
          <p:cNvPr id="50" name="Espace réservé du texte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dirty="0"/>
              <a:t>Mois, Année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fr-FR" dirty="0"/>
              <a:t>Courte biographie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Titre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4" name="Espace réservé d’image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5" name="Espace réservé d’image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7" name="Espace réservé d’image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0" name="Espace réservé d’image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fr-FR" dirty="0"/>
              <a:t>Nom complet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Auc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 de votre atten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Merci de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Coordonnées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Poignée E-mail ou Réseaux sociaux</a:t>
            </a:r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Logo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dirty="0"/>
              <a:t>Adresse de site web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image grand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9" name="Espace réservé du numéro de diapositive 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images de puces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Espace réservé d’image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8" name="Espace réservé d’image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29" name="Espace réservé d’image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Description de puce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Description de puce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Puce 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Puce 2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Puce 3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dirty="0"/>
              <a:t>Description de puce</a:t>
            </a:r>
          </a:p>
        </p:txBody>
      </p:sp>
      <p:sp>
        <p:nvSpPr>
          <p:cNvPr id="51" name="Octogone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5" name="Espace réservé du numéro de diapositiv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images de puces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Description de puce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Description de puce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Puce 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Puce 2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fr-FR" dirty="0"/>
              <a:t>Puce 3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fr-FR" dirty="0"/>
              <a:t>Description de puce</a:t>
            </a:r>
          </a:p>
        </p:txBody>
      </p:sp>
      <p:sp>
        <p:nvSpPr>
          <p:cNvPr id="51" name="Octogone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5" name="Espace réservé du numéro de diapositiv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orme libre : Form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8" name="Forme libre : Form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29" name="Forme libre : Form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30" name="Forme libre : Form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32" name="Forme libre : Form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38" name="Espace réservé d’image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39" name="Espace réservé d’image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40" name="Espace réservé d’image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ogone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fr-FR" sz="1200" dirty="0">
                <a:solidFill>
                  <a:schemeClr val="tx2"/>
                </a:solidFill>
                <a:latin typeface="+mj-lt"/>
              </a:rPr>
              <a:t>Votre logo ou nom ici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0" b="8140"/>
          <a:stretch>
            <a:fillRect/>
          </a:stretch>
        </p:blipFill>
        <p:spPr>
          <a:xfrm>
            <a:off x="0" y="0"/>
            <a:ext cx="12261195" cy="6858000"/>
          </a:xfrm>
        </p:spPr>
      </p:pic>
      <p:sp>
        <p:nvSpPr>
          <p:cNvPr id="15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867" y="1852624"/>
            <a:ext cx="6840000" cy="2448919"/>
          </a:xfrm>
          <a:solidFill>
            <a:schemeClr val="tx1">
              <a:alpha val="91000"/>
            </a:schemeClr>
          </a:solidFill>
        </p:spPr>
        <p:txBody>
          <a:bodyPr rtlCol="0"/>
          <a:lstStyle/>
          <a:p>
            <a:r>
              <a:rPr lang="fr-FR" dirty="0"/>
              <a:t>Vers un bâtiment passif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21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67" y="4547175"/>
            <a:ext cx="6840000" cy="1164260"/>
          </a:xfrm>
          <a:solidFill>
            <a:schemeClr val="tx1">
              <a:alpha val="91000"/>
            </a:schemeClr>
          </a:solidFill>
        </p:spPr>
        <p:txBody>
          <a:bodyPr rtlCol="0"/>
          <a:lstStyle/>
          <a:p>
            <a:r>
              <a:rPr lang="pt-BR" sz="2400" b="1" dirty="0">
                <a:latin typeface="Bahnschrift" panose="020B0502040204020203" pitchFamily="34" charset="0"/>
              </a:rPr>
              <a:t>FRIKHA Fares</a:t>
            </a:r>
          </a:p>
          <a:p>
            <a:r>
              <a:rPr lang="pt-BR" sz="2400" b="1" dirty="0">
                <a:latin typeface="Bahnschrift" panose="020B0502040204020203" pitchFamily="34" charset="0"/>
              </a:rPr>
              <a:t>KHLIF Alaeddine</a:t>
            </a:r>
            <a:endParaRPr lang="fr-FR" sz="2400" b="1" dirty="0">
              <a:latin typeface="Bahnschrift" panose="020B0502040204020203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503742" y="3298572"/>
            <a:ext cx="4186250" cy="4878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+mj-lt"/>
              </a:rPr>
              <a:t>SOUTENANCE FINALE UP 65</a:t>
            </a: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Modélisation avec l’outil PHPP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E39411E8-1215-4AF6-8285-55C8829A0D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459" t="-218" r="58730" b="218"/>
          <a:stretch/>
        </p:blipFill>
        <p:spPr>
          <a:xfrm>
            <a:off x="4167089" y="1423994"/>
            <a:ext cx="6175396" cy="4305353"/>
          </a:xfrm>
        </p:spPr>
      </p:pic>
      <p:sp>
        <p:nvSpPr>
          <p:cNvPr id="8" name="Rectangle 7"/>
          <p:cNvSpPr/>
          <p:nvPr/>
        </p:nvSpPr>
        <p:spPr>
          <a:xfrm>
            <a:off x="432000" y="3111037"/>
            <a:ext cx="3100768" cy="1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830753" y="3566169"/>
            <a:ext cx="2303262" cy="547079"/>
          </a:xfrm>
        </p:spPr>
        <p:txBody>
          <a:bodyPr/>
          <a:lstStyle/>
          <a:p>
            <a:pPr marL="0" indent="0">
              <a:buNone/>
            </a:pPr>
            <a:r>
              <a:rPr lang="fr-FR" sz="2400" b="1" i="1" dirty="0"/>
              <a:t>Saisie des fenêtres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2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807" y="412124"/>
            <a:ext cx="9039252" cy="862885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sz="4000" dirty="0"/>
              <a:t>Améliorations et recommandation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164292" y="2002341"/>
            <a:ext cx="397691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Objectif </a:t>
            </a:r>
          </a:p>
        </p:txBody>
      </p:sp>
      <p:sp>
        <p:nvSpPr>
          <p:cNvPr id="2" name="Flèche droite 1"/>
          <p:cNvSpPr/>
          <p:nvPr/>
        </p:nvSpPr>
        <p:spPr>
          <a:xfrm>
            <a:off x="5666705" y="2002341"/>
            <a:ext cx="695459" cy="61452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6683467" y="2052993"/>
            <a:ext cx="459413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Optimiser les besoins de chauffage  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1164292" y="4589077"/>
            <a:ext cx="397691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Solutions </a:t>
            </a:r>
          </a:p>
        </p:txBody>
      </p:sp>
      <p:sp>
        <p:nvSpPr>
          <p:cNvPr id="16" name="Flèche droite 15"/>
          <p:cNvSpPr/>
          <p:nvPr/>
        </p:nvSpPr>
        <p:spPr>
          <a:xfrm>
            <a:off x="5666704" y="4538425"/>
            <a:ext cx="695459" cy="61452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6683467" y="3511574"/>
            <a:ext cx="4594134" cy="2643616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Isolation par l’extérieur </a:t>
            </a:r>
            <a:br>
              <a:rPr lang="fr-FR" sz="2000" dirty="0"/>
            </a:br>
            <a:r>
              <a:rPr lang="fr-FR" sz="2000" dirty="0"/>
              <a:t>Augmenter l’épaisseur d’isolation</a:t>
            </a:r>
          </a:p>
          <a:p>
            <a:pPr algn="ctr"/>
            <a:r>
              <a:rPr lang="fr-FR" sz="2000" dirty="0"/>
              <a:t>Utiliser le triple vitrage</a:t>
            </a:r>
          </a:p>
          <a:p>
            <a:pPr algn="ctr"/>
            <a:r>
              <a:rPr lang="fr-FR" sz="2000" dirty="0"/>
              <a:t>Maximiser la surface vitrée au sud et minimiser celle au Nord</a:t>
            </a:r>
          </a:p>
          <a:p>
            <a:pPr algn="ctr"/>
            <a:r>
              <a:rPr lang="fr-FR" sz="2000" dirty="0"/>
              <a:t>Utiliser l’ossature bois</a:t>
            </a:r>
          </a:p>
        </p:txBody>
      </p:sp>
    </p:spTree>
    <p:extLst>
      <p:ext uri="{BB962C8B-B14F-4D97-AF65-F5344CB8AC3E}">
        <p14:creationId xmlns:p14="http://schemas.microsoft.com/office/powerpoint/2010/main" val="283731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349" y="156132"/>
            <a:ext cx="7310053" cy="745389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sz="4000" dirty="0"/>
              <a:t>Solutions techniques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3699262" y="1053782"/>
            <a:ext cx="397691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Plancher bas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2673867" y="2112327"/>
            <a:ext cx="6186219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Plancher bas : dalle sur radier en cellulose</a:t>
            </a:r>
          </a:p>
        </p:txBody>
      </p:sp>
      <p:sp>
        <p:nvSpPr>
          <p:cNvPr id="3" name="Flèche vers le bas 2"/>
          <p:cNvSpPr/>
          <p:nvPr/>
        </p:nvSpPr>
        <p:spPr>
          <a:xfrm>
            <a:off x="5502262" y="1678681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547660" y="5342801"/>
            <a:ext cx="2067717" cy="454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Valeur de U 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4547659" y="6249270"/>
            <a:ext cx="2067717" cy="454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0.106 W/m².K</a:t>
            </a:r>
          </a:p>
        </p:txBody>
      </p:sp>
      <p:sp>
        <p:nvSpPr>
          <p:cNvPr id="16" name="Flèche vers le bas 15"/>
          <p:cNvSpPr/>
          <p:nvPr/>
        </p:nvSpPr>
        <p:spPr>
          <a:xfrm>
            <a:off x="5442835" y="5862340"/>
            <a:ext cx="370913" cy="32197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038748-CAFD-43A6-971E-2723EA2F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5" y="2845938"/>
            <a:ext cx="9534525" cy="227647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0550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905" y="103047"/>
            <a:ext cx="7310053" cy="708321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sz="3600" dirty="0"/>
              <a:t>Solutions techniques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3151692" y="917743"/>
            <a:ext cx="5081568" cy="496469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/>
              <a:t>Meilleur isolation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2599365" y="1737525"/>
            <a:ext cx="6186219" cy="47349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Isolant performant  </a:t>
            </a:r>
          </a:p>
        </p:txBody>
      </p:sp>
      <p:sp>
        <p:nvSpPr>
          <p:cNvPr id="3" name="Flèche vers le bas 2"/>
          <p:cNvSpPr/>
          <p:nvPr/>
        </p:nvSpPr>
        <p:spPr>
          <a:xfrm>
            <a:off x="5507019" y="1456729"/>
            <a:ext cx="370913" cy="25924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2599365" y="2652602"/>
            <a:ext cx="6186219" cy="467720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Isolant Cellulose</a:t>
            </a:r>
          </a:p>
        </p:txBody>
      </p:sp>
      <p:sp>
        <p:nvSpPr>
          <p:cNvPr id="14" name="Flèche vers le bas 13"/>
          <p:cNvSpPr/>
          <p:nvPr/>
        </p:nvSpPr>
        <p:spPr>
          <a:xfrm>
            <a:off x="5507017" y="2289135"/>
            <a:ext cx="370913" cy="30606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4622466" y="5602271"/>
            <a:ext cx="2067717" cy="40229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Valeur de U 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4598120" y="6322266"/>
            <a:ext cx="2067717" cy="41338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0.101W/m²K</a:t>
            </a:r>
            <a:endParaRPr lang="fr-FR" sz="2400" b="1" i="1" dirty="0"/>
          </a:p>
        </p:txBody>
      </p:sp>
      <p:sp>
        <p:nvSpPr>
          <p:cNvPr id="21" name="Flèche vers le bas 20"/>
          <p:cNvSpPr/>
          <p:nvPr/>
        </p:nvSpPr>
        <p:spPr>
          <a:xfrm>
            <a:off x="5470869" y="6061970"/>
            <a:ext cx="370913" cy="209079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A60C35-26BF-4B07-9C84-B02CBD14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73" y="3247701"/>
            <a:ext cx="9525000" cy="22479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319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905" y="103048"/>
            <a:ext cx="7310053" cy="802184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dirty="0"/>
              <a:t>Solutions techniques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2751324" y="1482086"/>
            <a:ext cx="6186219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 Maison en ossature bois</a:t>
            </a:r>
          </a:p>
        </p:txBody>
      </p:sp>
      <p:sp>
        <p:nvSpPr>
          <p:cNvPr id="14" name="Flèche vers le bas 13"/>
          <p:cNvSpPr/>
          <p:nvPr/>
        </p:nvSpPr>
        <p:spPr>
          <a:xfrm>
            <a:off x="5558535" y="1117598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4634803" y="5248721"/>
            <a:ext cx="2067717" cy="454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Valeur de U 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4634802" y="6155190"/>
            <a:ext cx="2067717" cy="4545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0.064W/m²K</a:t>
            </a:r>
          </a:p>
        </p:txBody>
      </p:sp>
      <p:sp>
        <p:nvSpPr>
          <p:cNvPr id="16" name="Flèche vers le bas 15"/>
          <p:cNvSpPr/>
          <p:nvPr/>
        </p:nvSpPr>
        <p:spPr>
          <a:xfrm>
            <a:off x="5529978" y="5768260"/>
            <a:ext cx="370913" cy="32197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978F33-EFFD-47E8-8BA2-FF12D8C9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06" y="2479015"/>
            <a:ext cx="9467850" cy="22860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059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749" y="141685"/>
            <a:ext cx="7566232" cy="704219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sz="3600" dirty="0"/>
              <a:t>Solutions techniques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2231265" y="1293422"/>
            <a:ext cx="3530978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Utiliser le triple vitrage </a:t>
            </a:r>
          </a:p>
        </p:txBody>
      </p:sp>
      <p:sp>
        <p:nvSpPr>
          <p:cNvPr id="14" name="Flèche vers le bas 13"/>
          <p:cNvSpPr/>
          <p:nvPr/>
        </p:nvSpPr>
        <p:spPr>
          <a:xfrm>
            <a:off x="3808139" y="891404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2208282" y="1886693"/>
            <a:ext cx="3553961" cy="2924808"/>
          </a:xfrm>
          <a:prstGeom prst="rect">
            <a:avLst/>
          </a:prstGeom>
          <a:solidFill>
            <a:srgbClr val="8DB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6245990" y="1886693"/>
            <a:ext cx="3499992" cy="2924808"/>
          </a:xfrm>
          <a:prstGeom prst="rect">
            <a:avLst/>
          </a:prstGeom>
          <a:solidFill>
            <a:srgbClr val="8DB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45" y="2046794"/>
            <a:ext cx="3227019" cy="2604606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215003" y="1293422"/>
            <a:ext cx="3530978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Châssis de fenêtre en bois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7814385" y="916657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2098641" y="4986810"/>
            <a:ext cx="3887506" cy="771326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</a:rPr>
              <a:t>Triple Winter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6208690" y="4962158"/>
            <a:ext cx="3721994" cy="77828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Menuiserie Thermo 92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4197376" y="6193827"/>
            <a:ext cx="3530978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Produits certifiés </a:t>
            </a:r>
          </a:p>
        </p:txBody>
      </p:sp>
      <p:sp>
        <p:nvSpPr>
          <p:cNvPr id="20" name="Flèche vers le bas 19"/>
          <p:cNvSpPr/>
          <p:nvPr/>
        </p:nvSpPr>
        <p:spPr>
          <a:xfrm rot="20190579">
            <a:off x="3856938" y="5818717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Flèche vers le bas 20"/>
          <p:cNvSpPr/>
          <p:nvPr/>
        </p:nvSpPr>
        <p:spPr>
          <a:xfrm rot="1867113">
            <a:off x="7757873" y="5830817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18" y="2010312"/>
            <a:ext cx="1780614" cy="2677570"/>
          </a:xfrm>
          <a:prstGeom prst="rect">
            <a:avLst/>
          </a:prstGeom>
        </p:spPr>
      </p:pic>
      <p:sp>
        <p:nvSpPr>
          <p:cNvPr id="22" name="Rectangle à coins arrondis 21"/>
          <p:cNvSpPr/>
          <p:nvPr/>
        </p:nvSpPr>
        <p:spPr>
          <a:xfrm>
            <a:off x="126643" y="2043294"/>
            <a:ext cx="1966061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Facteur solaire</a:t>
            </a:r>
          </a:p>
        </p:txBody>
      </p:sp>
      <p:sp>
        <p:nvSpPr>
          <p:cNvPr id="26" name="Rectangle à coins arrondis 25"/>
          <p:cNvSpPr/>
          <p:nvPr/>
        </p:nvSpPr>
        <p:spPr>
          <a:xfrm>
            <a:off x="136540" y="2726168"/>
            <a:ext cx="1966061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g = 0.5</a:t>
            </a:r>
          </a:p>
        </p:txBody>
      </p:sp>
      <p:sp>
        <p:nvSpPr>
          <p:cNvPr id="27" name="Rectangle à coins arrondis 26"/>
          <p:cNvSpPr/>
          <p:nvPr/>
        </p:nvSpPr>
        <p:spPr>
          <a:xfrm>
            <a:off x="136540" y="3409042"/>
            <a:ext cx="1966061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Valeur Ug</a:t>
            </a:r>
          </a:p>
        </p:txBody>
      </p:sp>
      <p:sp>
        <p:nvSpPr>
          <p:cNvPr id="28" name="Rectangle à coins arrondis 27"/>
          <p:cNvSpPr/>
          <p:nvPr/>
        </p:nvSpPr>
        <p:spPr>
          <a:xfrm>
            <a:off x="126642" y="4086845"/>
            <a:ext cx="1966061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Ug = 0.5 W/m².K</a:t>
            </a:r>
          </a:p>
        </p:txBody>
      </p:sp>
      <p:sp>
        <p:nvSpPr>
          <p:cNvPr id="29" name="Rectangle à coins arrondis 28"/>
          <p:cNvSpPr/>
          <p:nvPr/>
        </p:nvSpPr>
        <p:spPr>
          <a:xfrm>
            <a:off x="9973821" y="2726168"/>
            <a:ext cx="1966061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/>
              <a:t>Valeur </a:t>
            </a:r>
            <a:r>
              <a:rPr lang="fr-FR" sz="1400" b="1" i="1" dirty="0" err="1"/>
              <a:t>Uf</a:t>
            </a:r>
            <a:endParaRPr lang="fr-FR" sz="1400" b="1" i="1" dirty="0"/>
          </a:p>
        </p:txBody>
      </p:sp>
      <p:sp>
        <p:nvSpPr>
          <p:cNvPr id="30" name="Rectangle à coins arrondis 29"/>
          <p:cNvSpPr/>
          <p:nvPr/>
        </p:nvSpPr>
        <p:spPr>
          <a:xfrm>
            <a:off x="9983718" y="3409042"/>
            <a:ext cx="1966061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>
                <a:solidFill>
                  <a:schemeClr val="bg1"/>
                </a:solidFill>
              </a:rPr>
              <a:t>Uf= 0.5 W/m²K</a:t>
            </a:r>
          </a:p>
        </p:txBody>
      </p:sp>
    </p:spTree>
    <p:extLst>
      <p:ext uri="{BB962C8B-B14F-4D97-AF65-F5344CB8AC3E}">
        <p14:creationId xmlns:p14="http://schemas.microsoft.com/office/powerpoint/2010/main" val="259386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232623" y="1376357"/>
            <a:ext cx="3100768" cy="1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431999" y="1861567"/>
            <a:ext cx="2702015" cy="547079"/>
          </a:xfrm>
        </p:spPr>
        <p:txBody>
          <a:bodyPr/>
          <a:lstStyle/>
          <a:p>
            <a:pPr marL="0" indent="0">
              <a:buNone/>
            </a:pPr>
            <a:r>
              <a:rPr lang="fr-FR" sz="2400" b="1" i="1" dirty="0"/>
              <a:t>Système de ventilation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8" y="2650592"/>
            <a:ext cx="2154936" cy="24384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31999" y="5088992"/>
            <a:ext cx="3320377" cy="3992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Renovent Excellent 300 (Plus)</a:t>
            </a: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 txBox="1">
            <a:spLocks/>
          </p:cNvSpPr>
          <p:nvPr/>
        </p:nvSpPr>
        <p:spPr>
          <a:xfrm>
            <a:off x="1982383" y="113723"/>
            <a:ext cx="7566232" cy="80218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Solutions techniques 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469081" y="5641055"/>
            <a:ext cx="2627852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Produit certifié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9306A0F-5F89-441A-917B-2C7854D4E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56"/>
          <a:stretch/>
        </p:blipFill>
        <p:spPr>
          <a:xfrm>
            <a:off x="4112121" y="1628512"/>
            <a:ext cx="6296464" cy="36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495" y="556424"/>
            <a:ext cx="5871911" cy="1123900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dirty="0"/>
              <a:t>Bilan énergétique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6458" y="1889403"/>
            <a:ext cx="5871911" cy="3390935"/>
          </a:xfrm>
        </p:spPr>
        <p:txBody>
          <a:bodyPr rtlCol="0"/>
          <a:lstStyle/>
          <a:p>
            <a:pPr algn="l"/>
            <a:r>
              <a:rPr lang="fr-FR" dirty="0"/>
              <a:t>➢ Gains solaires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➢ Diminution de besoin de chauffage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➢ Gain de chaleur internes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➢ Optimisation des pertes</a:t>
            </a:r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614E9E5A-BFF7-4DA5-9FEE-160315F9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04" y="583439"/>
            <a:ext cx="5434907" cy="5811990"/>
          </a:xfrm>
          <a:prstGeom prst="rect">
            <a:avLst/>
          </a:prstGeom>
          <a:noFill/>
          <a:ln w="57150">
            <a:solidFill>
              <a:srgbClr val="2226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01" y="296541"/>
            <a:ext cx="5871911" cy="888315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sz="2800" dirty="0"/>
              <a:t>Bilan énergétique détaillé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 txBox="1">
            <a:spLocks/>
          </p:cNvSpPr>
          <p:nvPr/>
        </p:nvSpPr>
        <p:spPr>
          <a:xfrm>
            <a:off x="6263853" y="278697"/>
            <a:ext cx="5739314" cy="906159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</p:spPr>
        <p:txBody>
          <a:bodyPr vert="horz" lIns="288000" tIns="0" rIns="432000" bIns="14400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Répartition des déperditions en W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868DB44-0822-4AD0-B301-E154417A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" y="1887130"/>
            <a:ext cx="6165619" cy="33360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B04B88-C8D2-42F9-9768-76EB2BC71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10" y="1240341"/>
            <a:ext cx="5486400" cy="44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9" y="266200"/>
            <a:ext cx="3418783" cy="432000"/>
          </a:xfrm>
        </p:spPr>
        <p:txBody>
          <a:bodyPr rtlCol="0"/>
          <a:lstStyle/>
          <a:p>
            <a:r>
              <a:rPr lang="fr-FR" sz="4800" dirty="0"/>
              <a:t>Conclusion</a:t>
            </a:r>
          </a:p>
        </p:txBody>
      </p:sp>
      <p:cxnSp>
        <p:nvCxnSpPr>
          <p:cNvPr id="75" name="Connecteur droit 74" descr="Première ligne de séparation sur la diapositiv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 descr="Deuxième ligne de séparation sur la diapositiv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06890" y="1209286"/>
            <a:ext cx="6857642" cy="41856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1310375" y="1063280"/>
            <a:ext cx="4104883" cy="690572"/>
          </a:xfrm>
          <a:prstGeom prst="round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Projet initial : 78 kWh/(m².an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738645" y="6234621"/>
            <a:ext cx="1531620" cy="2438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2" name="Espace réservé pour une image  21"/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" b="1396"/>
          <a:stretch>
            <a:fillRect/>
          </a:stretch>
        </p:blipFill>
        <p:spPr>
          <a:xfrm>
            <a:off x="6426559" y="86714"/>
            <a:ext cx="5678728" cy="6636058"/>
          </a:xfrm>
        </p:spPr>
      </p:pic>
      <p:sp>
        <p:nvSpPr>
          <p:cNvPr id="15" name="Rectangle à coins arrondis 14"/>
          <p:cNvSpPr/>
          <p:nvPr/>
        </p:nvSpPr>
        <p:spPr>
          <a:xfrm>
            <a:off x="1325068" y="2261448"/>
            <a:ext cx="4104883" cy="690572"/>
          </a:xfrm>
          <a:prstGeom prst="round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Projet modifié: 10.9 kWh/(m².an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Flèche vers le bas 9"/>
          <p:cNvSpPr/>
          <p:nvPr/>
        </p:nvSpPr>
        <p:spPr>
          <a:xfrm>
            <a:off x="3081865" y="3005428"/>
            <a:ext cx="398659" cy="407012"/>
          </a:xfrm>
          <a:prstGeom prst="down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1243445" y="3462961"/>
            <a:ext cx="4104883" cy="690572"/>
          </a:xfrm>
          <a:prstGeom prst="round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Objectif atteint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296269" y="4716628"/>
            <a:ext cx="5999231" cy="2006144"/>
          </a:xfrm>
          <a:prstGeom prst="round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 bâtiment passif coûte cher. Toutefois, le surcoût est très vite amorti grâce aux économies réalisées sur les factures d’énergie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Flèche vers le bas 19"/>
          <p:cNvSpPr/>
          <p:nvPr/>
        </p:nvSpPr>
        <p:spPr>
          <a:xfrm>
            <a:off x="3096556" y="4284439"/>
            <a:ext cx="398659" cy="407012"/>
          </a:xfrm>
          <a:prstGeom prst="down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Flèche vers le bas 20"/>
          <p:cNvSpPr/>
          <p:nvPr/>
        </p:nvSpPr>
        <p:spPr>
          <a:xfrm>
            <a:off x="3117395" y="1806671"/>
            <a:ext cx="398659" cy="407012"/>
          </a:xfrm>
          <a:prstGeom prst="down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63999"/>
            <a:ext cx="6078828" cy="863601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/>
          <a:p>
            <a:pPr algn="ctr"/>
            <a:r>
              <a:rPr lang="fr-FR" sz="4200" dirty="0"/>
              <a:t>Introduction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27600"/>
            <a:ext cx="6078828" cy="1930400"/>
          </a:xfrm>
        </p:spPr>
        <p:txBody>
          <a:bodyPr rtlCol="0"/>
          <a:lstStyle/>
          <a:p>
            <a:pPr algn="ctr"/>
            <a:r>
              <a:rPr lang="fr-FR" dirty="0"/>
              <a:t>Un bâtiment passif, est une construction qui couvre à elle seule, une grande majorité de ses besoins en chauffage, selon le Passiv Haus Institut, un bâtiment passif produit au moins </a:t>
            </a:r>
            <a:r>
              <a:rPr lang="fr-FR" sz="2000" dirty="0"/>
              <a:t>70 % </a:t>
            </a:r>
            <a:r>
              <a:rPr lang="fr-FR" dirty="0"/>
              <a:t>de ses besoins de chauffage.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81859" y="2662698"/>
            <a:ext cx="6113172" cy="2802601"/>
          </a:xfrm>
        </p:spPr>
        <p:txBody>
          <a:bodyPr rtlCol="0"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fr-FR" sz="3200" b="1" dirty="0"/>
              <a:t>Les exigences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fr-FR" sz="1900" i="1" dirty="0"/>
              <a:t>Besoins de chauffage inférieurs à 15 kWh/(m².an)</a:t>
            </a:r>
          </a:p>
          <a:p>
            <a:pPr marL="0" indent="0">
              <a:buNone/>
            </a:pPr>
            <a:endParaRPr lang="fr-FR" sz="1900" i="1" dirty="0"/>
          </a:p>
          <a:p>
            <a:pPr marL="0" indent="0">
              <a:buNone/>
            </a:pPr>
            <a:r>
              <a:rPr lang="fr-FR" sz="1900" i="1" dirty="0"/>
              <a:t>Puissance de chauffe inférieurs à 10 W/m3 </a:t>
            </a:r>
          </a:p>
          <a:p>
            <a:pPr marL="0" indent="0">
              <a:buNone/>
            </a:pPr>
            <a:endParaRPr lang="fr-FR" sz="1900" i="1" dirty="0"/>
          </a:p>
          <a:p>
            <a:pPr marL="0" indent="0">
              <a:buNone/>
            </a:pPr>
            <a:r>
              <a:rPr lang="fr-FR" sz="1900" i="1" dirty="0"/>
              <a:t>Etanchéité à l’aire n50 inférieurs à 0.6 vol/h</a:t>
            </a:r>
          </a:p>
          <a:p>
            <a:pPr marL="0" indent="0">
              <a:buNone/>
            </a:pPr>
            <a:endParaRPr lang="fr-FR" sz="1900" i="1" dirty="0"/>
          </a:p>
          <a:p>
            <a:pPr marL="0" indent="0">
              <a:buNone/>
            </a:pPr>
            <a:r>
              <a:rPr lang="fr-FR" sz="1900" i="1" dirty="0"/>
              <a:t>Consommation d’énergie primaire inférieurs à 120 kWh/(m3a)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Espace réservé pour une image  9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12617"/>
          <a:stretch>
            <a:fillRect/>
          </a:stretch>
        </p:blipFill>
        <p:spPr>
          <a:xfrm>
            <a:off x="0" y="0"/>
            <a:ext cx="6078828" cy="4063999"/>
          </a:xfr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space réservé pour une image  4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9" b="8289"/>
          <a:stretch>
            <a:fillRect/>
          </a:stretch>
        </p:blipFill>
        <p:spPr>
          <a:xfrm>
            <a:off x="0" y="-12879"/>
            <a:ext cx="12191999" cy="6870879"/>
          </a:xfrm>
        </p:spPr>
      </p:pic>
      <p:pic>
        <p:nvPicPr>
          <p:cNvPr id="52" name="Graphisme 13" descr="Enveloppe" title="Icône - Adresse e-mail du présentateur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Sous-titr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981" y="1803043"/>
            <a:ext cx="8487176" cy="2579614"/>
          </a:xfrm>
          <a:solidFill>
            <a:schemeClr val="tx1">
              <a:alpha val="91000"/>
            </a:schemeClr>
          </a:solidFill>
        </p:spPr>
        <p:txBody>
          <a:bodyPr rtlCol="0"/>
          <a:lstStyle/>
          <a:p>
            <a:pPr algn="ctr"/>
            <a:endParaRPr lang="fr-FR" sz="4200" spc="-150" dirty="0">
              <a:ea typeface="+mj-ea"/>
              <a:cs typeface="+mj-cs"/>
            </a:endParaRPr>
          </a:p>
          <a:p>
            <a:pPr algn="ctr"/>
            <a:r>
              <a:rPr lang="fr-FR" sz="5400" spc="-150" dirty="0">
                <a:ea typeface="+mj-ea"/>
                <a:cs typeface="+mj-cs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137" y="431999"/>
            <a:ext cx="2423273" cy="432000"/>
          </a:xfrm>
        </p:spPr>
        <p:txBody>
          <a:bodyPr rtlCol="0"/>
          <a:lstStyle/>
          <a:p>
            <a:r>
              <a:rPr lang="fr-FR" sz="4000" dirty="0"/>
              <a:t>Sommaire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85600" y="1924856"/>
            <a:ext cx="2692001" cy="432000"/>
          </a:xfrm>
        </p:spPr>
        <p:txBody>
          <a:bodyPr rtlCol="0"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5313" y="3417713"/>
            <a:ext cx="3713724" cy="432000"/>
          </a:xfrm>
        </p:spPr>
        <p:txBody>
          <a:bodyPr rtlCol="0"/>
          <a:lstStyle/>
          <a:p>
            <a:r>
              <a:rPr lang="fr-FR" dirty="0"/>
              <a:t>Modélisation avec l’outil PHPP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85600" y="4997938"/>
            <a:ext cx="3002400" cy="360870"/>
          </a:xfrm>
        </p:spPr>
        <p:txBody>
          <a:bodyPr rtlCol="0"/>
          <a:lstStyle/>
          <a:p>
            <a:r>
              <a:rPr lang="en-US" dirty="0"/>
              <a:t>Modifications et solutions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520561" y="1399645"/>
            <a:ext cx="683279" cy="1110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fr-FR" sz="72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1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20562" y="3045684"/>
            <a:ext cx="683279" cy="1110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fr-FR" sz="72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520562" y="4623177"/>
            <a:ext cx="683279" cy="1110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fr-FR" sz="72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2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623" y="211564"/>
            <a:ext cx="5816219" cy="823537"/>
          </a:xfrm>
          <a:solidFill>
            <a:schemeClr val="accent3">
              <a:lumMod val="75000"/>
            </a:schemeClr>
          </a:solidFill>
        </p:spPr>
        <p:txBody>
          <a:bodyPr rtlCol="0"/>
          <a:lstStyle/>
          <a:p>
            <a:pPr algn="ctr"/>
            <a:r>
              <a:rPr lang="fr-FR" sz="4200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35824" y="1536640"/>
            <a:ext cx="4192544" cy="449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 txBox="1">
            <a:spLocks/>
          </p:cNvSpPr>
          <p:nvPr/>
        </p:nvSpPr>
        <p:spPr>
          <a:xfrm>
            <a:off x="7994766" y="1472634"/>
            <a:ext cx="3933602" cy="20862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Maison individuelle</a:t>
            </a:r>
          </a:p>
          <a:p>
            <a:r>
              <a:rPr lang="fr-FR" sz="2200" dirty="0"/>
              <a:t>Localisation : Ancy (69)</a:t>
            </a:r>
          </a:p>
          <a:p>
            <a:r>
              <a:rPr lang="fr-FR" sz="2200" dirty="0"/>
              <a:t>Département :  Rhône-Alpes</a:t>
            </a:r>
          </a:p>
          <a:p>
            <a:r>
              <a:rPr lang="fr-FR" sz="2200" dirty="0"/>
              <a:t>Surface habitable : 150 m²</a:t>
            </a:r>
          </a:p>
          <a:p>
            <a:r>
              <a:rPr lang="fr-FR" sz="2200" dirty="0"/>
              <a:t>Hauteur de la maison : 6.67 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5AD285-428D-41B4-8F11-121021A6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" y="1510007"/>
            <a:ext cx="7626362" cy="44999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32D308-AB34-4C36-B548-DE72F6977EE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81" y="3699239"/>
            <a:ext cx="2348230" cy="23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980" y="95317"/>
            <a:ext cx="2308645" cy="1876425"/>
          </a:xfrm>
          <a:prstGeom prst="rect">
            <a:avLst/>
          </a:prstGeom>
        </p:spPr>
      </p:pic>
      <p:pic>
        <p:nvPicPr>
          <p:cNvPr id="7" name="Image 6" descr="C:\Users\ASUS\Desktop\rose-des-vent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8955" y="4897355"/>
            <a:ext cx="1595755" cy="159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062F70-B65F-42FE-B12F-81FED4DAD718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28726"/>
            <a:ext cx="6906827" cy="42612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F79D98-65D1-4371-9444-F78AF53E671F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4" y="4390008"/>
            <a:ext cx="5659780" cy="23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7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A79197-0D5D-44B2-8ED4-8F1AFD0C2011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5062" y="91808"/>
            <a:ext cx="9301875" cy="66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4F3FC-155E-4B78-8B64-C1B712F336FD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" y="91440"/>
            <a:ext cx="100584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22280"/>
            <a:ext cx="11340000" cy="432000"/>
          </a:xfrm>
        </p:spPr>
        <p:txBody>
          <a:bodyPr rtlCol="0"/>
          <a:lstStyle/>
          <a:p>
            <a:r>
              <a:rPr lang="fr-FR" sz="4000" dirty="0"/>
              <a:t>Modélisation avec l’outil PHPP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849" y="2965325"/>
            <a:ext cx="3100768" cy="1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 txBox="1">
            <a:spLocks/>
          </p:cNvSpPr>
          <p:nvPr/>
        </p:nvSpPr>
        <p:spPr>
          <a:xfrm>
            <a:off x="275733" y="2965325"/>
            <a:ext cx="3175000" cy="1201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dirty="0"/>
              <a:t>Saisie des parois de l’enveloppe thermique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383457-317F-4C79-BDC9-7CCA6060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18" y="1851660"/>
            <a:ext cx="630936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1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2"/>
          </p:nvPr>
        </p:nvSpPr>
        <p:spPr>
          <a:xfrm>
            <a:off x="4092797" y="1348925"/>
            <a:ext cx="6333545" cy="4379625"/>
          </a:xfrm>
        </p:spPr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Modélisation avec l’outil PHPP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32000" y="3111037"/>
            <a:ext cx="3100768" cy="1258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B8AD1B5-8FDB-4C20-9B20-5C5A28958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75"/>
          <a:stretch/>
        </p:blipFill>
        <p:spPr>
          <a:xfrm>
            <a:off x="4092797" y="1862506"/>
            <a:ext cx="6258212" cy="3512068"/>
          </a:xfrm>
          <a:prstGeom prst="rect">
            <a:avLst/>
          </a:prstGeom>
        </p:spPr>
      </p:pic>
      <p:sp>
        <p:nvSpPr>
          <p:cNvPr id="10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581605" y="3466969"/>
            <a:ext cx="2951163" cy="547079"/>
          </a:xfrm>
        </p:spPr>
        <p:txBody>
          <a:bodyPr/>
          <a:lstStyle/>
          <a:p>
            <a:pPr marL="0" indent="0">
              <a:buNone/>
            </a:pPr>
            <a:r>
              <a:rPr lang="fr-FR" sz="2400" b="1" i="1" dirty="0"/>
              <a:t>Saisie des surfaces de l’enveloppe thermique</a:t>
            </a:r>
          </a:p>
        </p:txBody>
      </p:sp>
      <p:sp>
        <p:nvSpPr>
          <p:cNvPr id="9" name="Rectangle 8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486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856_TF16411175.potx" id="{C87500B3-0FEE-4947-9E5D-8BC1D881BB70}" vid="{12DFCC8C-CCD7-4A9E-BB24-0845F4A141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 verte</Template>
  <TotalTime>0</TotalTime>
  <Words>389</Words>
  <Application>Microsoft Office PowerPoint</Application>
  <PresentationFormat>Grand écran</PresentationFormat>
  <Paragraphs>124</Paragraphs>
  <Slides>20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Rockwell</vt:lpstr>
      <vt:lpstr>Times New Roman</vt:lpstr>
      <vt:lpstr>Thème Office</vt:lpstr>
      <vt:lpstr>Vers un bâtiment passif  </vt:lpstr>
      <vt:lpstr>Introduction</vt:lpstr>
      <vt:lpstr>Sommaire</vt:lpstr>
      <vt:lpstr>Présentation du projet</vt:lpstr>
      <vt:lpstr>Présentation PowerPoint</vt:lpstr>
      <vt:lpstr>Présentation PowerPoint</vt:lpstr>
      <vt:lpstr>Présentation PowerPoint</vt:lpstr>
      <vt:lpstr>Modélisation avec l’outil PHPP</vt:lpstr>
      <vt:lpstr>Modélisation avec l’outil PHPP</vt:lpstr>
      <vt:lpstr>Modélisation avec l’outil PHPP</vt:lpstr>
      <vt:lpstr>Améliorations et recommandation</vt:lpstr>
      <vt:lpstr>Solutions techniques </vt:lpstr>
      <vt:lpstr>Solutions techniques </vt:lpstr>
      <vt:lpstr>Solutions techniques </vt:lpstr>
      <vt:lpstr>Solutions techniques </vt:lpstr>
      <vt:lpstr>Présentation PowerPoint</vt:lpstr>
      <vt:lpstr>Bilan énergétique</vt:lpstr>
      <vt:lpstr>Bilan énergétique détaillé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2020-11-13T19:32:30Z</dcterms:created>
  <dcterms:modified xsi:type="dcterms:W3CDTF">2022-01-17T22:40:45Z</dcterms:modified>
</cp:coreProperties>
</file>